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88" r:id="rId2"/>
  </p:sldMasterIdLst>
  <p:notesMasterIdLst>
    <p:notesMasterId r:id="rId21"/>
  </p:notesMasterIdLst>
  <p:handoutMasterIdLst>
    <p:handoutMasterId r:id="rId22"/>
  </p:handoutMasterIdLst>
  <p:sldIdLst>
    <p:sldId id="256" r:id="rId3"/>
    <p:sldId id="413" r:id="rId4"/>
    <p:sldId id="487" r:id="rId5"/>
    <p:sldId id="489" r:id="rId6"/>
    <p:sldId id="490" r:id="rId7"/>
    <p:sldId id="483" r:id="rId8"/>
    <p:sldId id="491" r:id="rId9"/>
    <p:sldId id="492" r:id="rId10"/>
    <p:sldId id="501" r:id="rId11"/>
    <p:sldId id="493" r:id="rId12"/>
    <p:sldId id="494" r:id="rId13"/>
    <p:sldId id="497" r:id="rId14"/>
    <p:sldId id="496" r:id="rId15"/>
    <p:sldId id="495" r:id="rId16"/>
    <p:sldId id="498" r:id="rId17"/>
    <p:sldId id="499" r:id="rId18"/>
    <p:sldId id="500" r:id="rId19"/>
    <p:sldId id="261" r:id="rId2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D5FF"/>
    <a:srgbClr val="3E8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0" autoAdjust="0"/>
    <p:restoredTop sz="96869" autoAdjust="0"/>
  </p:normalViewPr>
  <p:slideViewPr>
    <p:cSldViewPr snapToGrid="0">
      <p:cViewPr>
        <p:scale>
          <a:sx n="70" d="100"/>
          <a:sy n="70" d="100"/>
        </p:scale>
        <p:origin x="-612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1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25D9-1A91-BA48-A7CE-2CFC5BADD296}" type="datetimeFigureOut">
              <a:rPr kumimoji="1" lang="zh-CN" altLang="en-US" smtClean="0"/>
              <a:t>2019/6/11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65923-B09A-9241-A846-F6561992D7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776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4A8E5-2306-3645-826A-B5F9C3BCC079}" type="datetimeFigureOut">
              <a:rPr kumimoji="1" lang="zh-CN" altLang="en-US" smtClean="0"/>
              <a:t>2019/6/11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AD0F0-5E3F-F543-886B-60116675C0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3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AD0F0-5E3F-F543-886B-60116675C0A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03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AD0F0-5E3F-F543-886B-60116675C0A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69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609539"/>
            <a:endParaRPr lang="en-US" sz="2400">
              <a:solidFill>
                <a:srgbClr val="24215F"/>
              </a:solidFill>
            </a:endParaRPr>
          </a:p>
        </p:txBody>
      </p:sp>
      <p:pic>
        <p:nvPicPr>
          <p:cNvPr id="8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40000" cy="489981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7" y="6597139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39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39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91438" tIns="45719" rIns="91438" bIns="45719"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3" y="1881721"/>
            <a:ext cx="10970684" cy="4087283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91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65" y="391263"/>
            <a:ext cx="7685635" cy="5442940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7449"/>
            <a:ext cx="12240000" cy="68929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1010616" y="718162"/>
            <a:ext cx="5137349" cy="254469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10618" y="3284180"/>
            <a:ext cx="4755444" cy="8844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讲者姓名</a:t>
            </a:r>
            <a:endParaRPr lang="en-US" altLang="zh-CN" dirty="0" smtClean="0"/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讲演日期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997841" y="-649545"/>
            <a:ext cx="1806225" cy="785735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150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785101" cy="512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70"/>
              <a:r>
                <a:rPr lang="zh-CN" altLang="en-US" sz="1600" dirty="0">
                  <a:solidFill>
                    <a:srgbClr val="837A80"/>
                  </a:solidFill>
                </a:rPr>
                <a:t>图片在母版替换</a:t>
              </a:r>
              <a:endParaRPr lang="en-US" altLang="zh-CN" sz="1600" dirty="0">
                <a:solidFill>
                  <a:srgbClr val="837A80"/>
                </a:solidFill>
              </a:endParaRPr>
            </a:p>
            <a:p>
              <a:pPr defTabSz="609570"/>
              <a:r>
                <a:rPr lang="zh-CN" altLang="en-US" sz="1600" dirty="0">
                  <a:solidFill>
                    <a:srgbClr val="837A80"/>
                  </a:solidFill>
                </a:rPr>
                <a:t>置于最底层</a:t>
              </a:r>
              <a:endParaRPr lang="en-US" sz="1600" dirty="0">
                <a:solidFill>
                  <a:srgbClr val="837A80"/>
                </a:solidFill>
              </a:endParaRPr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9683988" y="2917132"/>
            <a:ext cx="1662765" cy="1662765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095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5418769" y="2461621"/>
            <a:ext cx="597075" cy="597073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095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587833" y="5802686"/>
            <a:ext cx="184731" cy="46166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609570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7978900" y="6550614"/>
            <a:ext cx="2641600" cy="215444"/>
          </a:xfrm>
          <a:prstGeom prst="rect">
            <a:avLst/>
          </a:prstGeom>
        </p:spPr>
        <p:txBody>
          <a:bodyPr wrap="square" lIns="91438" tIns="45719" rIns="91438" bIns="45719" anchor="ctr">
            <a:spAutoFit/>
          </a:bodyPr>
          <a:lstStyle/>
          <a:p>
            <a:pPr algn="r" defTabSz="609570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2"/>
            <a:ext cx="2782200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26287" cy="6883400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609602" y="2228019"/>
            <a:ext cx="4567161" cy="33345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3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 smtClean="0"/>
              <a:t>HEADER </a:t>
            </a:r>
            <a:r>
              <a:rPr lang="en-US" altLang="zh-CN" dirty="0" smtClean="0"/>
              <a:t>3</a:t>
            </a:r>
            <a:r>
              <a:rPr lang="en-US" dirty="0" smtClean="0"/>
              <a:t>2PT</a:t>
            </a:r>
            <a:br>
              <a:rPr lang="en-US" dirty="0" smtClean="0"/>
            </a:br>
            <a:r>
              <a:rPr lang="zh-CN" altLang="en-US" dirty="0" smtClean="0"/>
              <a:t>单击此处编辑母版样式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2"/>
            <a:ext cx="2782200" cy="1422399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7978900" y="6550614"/>
            <a:ext cx="2641600" cy="215444"/>
          </a:xfrm>
          <a:prstGeom prst="rect">
            <a:avLst/>
          </a:prstGeom>
        </p:spPr>
        <p:txBody>
          <a:bodyPr wrap="square" lIns="91438" tIns="45719" rIns="91438" bIns="45719" anchor="ctr">
            <a:spAutoFit/>
          </a:bodyPr>
          <a:lstStyle/>
          <a:p>
            <a:pPr algn="r" defTabSz="609570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</p:spTree>
    <p:extLst>
      <p:ext uri="{BB962C8B-B14F-4D97-AF65-F5344CB8AC3E}">
        <p14:creationId xmlns:p14="http://schemas.microsoft.com/office/powerpoint/2010/main" val="274701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609570"/>
            <a:endParaRPr lang="en-US" sz="2400">
              <a:solidFill>
                <a:srgbClr val="24215F"/>
              </a:solidFill>
            </a:endParaRPr>
          </a:p>
        </p:txBody>
      </p:sp>
      <p:pic>
        <p:nvPicPr>
          <p:cNvPr id="8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40000" cy="489981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6" y="6597137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70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70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2" y="1881720"/>
            <a:ext cx="10970684" cy="40872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38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191328"/>
            <a:ext cx="1438124" cy="4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8" y="6187425"/>
            <a:ext cx="1516117" cy="5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65" y="391262"/>
            <a:ext cx="7685635" cy="5442940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7450"/>
            <a:ext cx="12240000" cy="6892903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1010616" y="718162"/>
            <a:ext cx="5137349" cy="2544691"/>
          </a:xfrm>
          <a:prstGeom prst="rect">
            <a:avLst/>
          </a:prstGeom>
        </p:spPr>
        <p:txBody>
          <a:bodyPr lIns="121917" tIns="60958" rIns="121917" bIns="60958" anchor="t">
            <a:noAutofit/>
          </a:bodyPr>
          <a:lstStyle>
            <a:lvl1pPr algn="l">
              <a:lnSpc>
                <a:spcPct val="90000"/>
              </a:lnSpc>
              <a:defRPr sz="48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10617" y="3284180"/>
            <a:ext cx="4755444" cy="884472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姓名</a:t>
            </a:r>
            <a:endParaRPr lang="en-US" altLang="zh-CN" dirty="0" smtClean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演示日期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997835" y="-649547"/>
            <a:ext cx="1806224" cy="785736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en-US" sz="15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785102" cy="512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kumimoji="1" lang="zh-CN" altLang="en-US" sz="1600" dirty="0" smtClean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600" dirty="0" smtClean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pPr defTabSz="609585"/>
              <a:r>
                <a:rPr kumimoji="1" lang="zh-CN" altLang="en-US" sz="1600" dirty="0" smtClean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6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76153"/>
            <a:ext cx="2257067" cy="768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9683988" y="2917132"/>
            <a:ext cx="1662765" cy="1662765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/>
            <a:endParaRPr kumimoji="1"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5418769" y="2461620"/>
            <a:ext cx="597075" cy="597073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/>
            <a:endParaRPr kumimoji="1"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587832" y="5802684"/>
            <a:ext cx="246221" cy="49244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/>
            <a:endParaRPr kumimoji="1" lang="en-US" sz="2400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912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121914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en-US" sz="2700">
              <a:solidFill>
                <a:srgbClr val="24215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0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8" r:id="rId3"/>
    <p:sldLayoutId id="2147483676" r:id="rId4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kumimoji="1" lang="en-US" sz="2700">
              <a:solidFill>
                <a:srgbClr val="24215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8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497628" y="595425"/>
            <a:ext cx="7566872" cy="22115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 smtClean="0"/>
              <a:t>金蝶云星空开发项目案例分享</a:t>
            </a:r>
            <a:endParaRPr lang="zh-CN" altLang="en-US" sz="4000" dirty="0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951096" y="3638669"/>
            <a:ext cx="2808312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3399"/>
              </a:buClr>
              <a:buSzPct val="80000"/>
              <a:buFont typeface="Wingdings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黑体" pitchFamily="2" charset="-122"/>
                <a:ea typeface="微软雅黑" pitchFamily="34" charset="-122"/>
              </a:rPr>
              <a:t>部门：总部交付支持部</a:t>
            </a:r>
            <a:endParaRPr lang="en-US" altLang="zh-CN" dirty="0" smtClean="0">
              <a:solidFill>
                <a:schemeClr val="bg1"/>
              </a:solidFill>
              <a:latin typeface="黑体" pitchFamily="2" charset="-122"/>
              <a:ea typeface="微软雅黑" pitchFamily="34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003399"/>
              </a:buClr>
              <a:buSzPct val="80000"/>
              <a:buFont typeface="Wingdings" pitchFamily="2" charset="2"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黑体" pitchFamily="2" charset="-122"/>
                <a:ea typeface="微软雅黑" pitchFamily="34" charset="-122"/>
              </a:rPr>
              <a:t>时间：</a:t>
            </a:r>
            <a:r>
              <a:rPr lang="en-US" altLang="zh-CN" dirty="0" smtClean="0">
                <a:solidFill>
                  <a:schemeClr val="bg1"/>
                </a:solidFill>
                <a:latin typeface="黑体" pitchFamily="2" charset="-122"/>
                <a:ea typeface="微软雅黑" pitchFamily="34" charset="-122"/>
              </a:rPr>
              <a:t>2019.6.11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93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批量发邮件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具体实现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6" y="846157"/>
            <a:ext cx="6336807" cy="312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3"/>
          <p:cNvSpPr txBox="1"/>
          <p:nvPr/>
        </p:nvSpPr>
        <p:spPr>
          <a:xfrm>
            <a:off x="2194779" y="526640"/>
            <a:ext cx="2022400" cy="35970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群发邮件界面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67" y="873444"/>
            <a:ext cx="5386249" cy="309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3"/>
          <p:cNvSpPr txBox="1"/>
          <p:nvPr/>
        </p:nvSpPr>
        <p:spPr>
          <a:xfrm>
            <a:off x="7519771" y="433376"/>
            <a:ext cx="4108122" cy="381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邮件服务器配置</a:t>
            </a:r>
            <a:r>
              <a:rPr kumimoji="1"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入库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（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administrator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账户）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9" y="4411506"/>
            <a:ext cx="6260767" cy="19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3"/>
          <p:cNvSpPr txBox="1"/>
          <p:nvPr/>
        </p:nvSpPr>
        <p:spPr>
          <a:xfrm>
            <a:off x="2347179" y="2589760"/>
            <a:ext cx="2022400" cy="35970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群发邮件界面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2237995" y="4063744"/>
            <a:ext cx="2022400" cy="35970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邮件服务器配置界面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95" y="4348783"/>
            <a:ext cx="3853196" cy="248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3"/>
          <p:cNvSpPr txBox="1"/>
          <p:nvPr/>
        </p:nvSpPr>
        <p:spPr>
          <a:xfrm>
            <a:off x="7808651" y="4038720"/>
            <a:ext cx="2022400" cy="381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个人账户配置界面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2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批量发邮件</a:t>
            </a: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</a:t>
            </a:r>
            <a:r>
              <a:rPr kumimoji="1" lang="zh-CN" altLang="en-US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实现代码分享</a:t>
            </a: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69012" y="3618345"/>
            <a:ext cx="5467388" cy="26161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代码实现说明</a:t>
            </a:r>
            <a:endParaRPr kumimoji="1" lang="en-US" altLang="zh-CN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获取当前用户的邮箱地址方法 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/>
              <a:t>List&lt;</a:t>
            </a:r>
            <a:r>
              <a:rPr lang="en-US" altLang="zh-CN" sz="1200" dirty="0" err="1" smtClean="0"/>
              <a:t>SelectorItemInfo</a:t>
            </a:r>
            <a:r>
              <a:rPr lang="en-US" altLang="zh-CN" sz="1200" dirty="0"/>
              <a:t>&gt; </a:t>
            </a:r>
            <a:r>
              <a:rPr lang="en-US" altLang="zh-CN" sz="1200" dirty="0" err="1"/>
              <a:t>sendlist</a:t>
            </a:r>
            <a:r>
              <a:rPr lang="en-US" altLang="zh-CN" sz="1200" dirty="0"/>
              <a:t> = new List&lt;</a:t>
            </a:r>
            <a:r>
              <a:rPr lang="en-US" altLang="zh-CN" sz="1200" dirty="0" err="1"/>
              <a:t>SelectorItemInfo</a:t>
            </a:r>
            <a:r>
              <a:rPr lang="en-US" altLang="zh-CN" sz="1200" dirty="0" smtClean="0"/>
              <a:t>&gt;();</a:t>
            </a:r>
            <a:r>
              <a:rPr lang="en-US" altLang="zh-CN" sz="1200" dirty="0" err="1" smtClean="0"/>
              <a:t>sendlist.Add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newSelectorItemInfo</a:t>
            </a:r>
            <a:r>
              <a:rPr lang="en-US" altLang="zh-CN" sz="1200" dirty="0"/>
              <a:t>("FEMAIL</a:t>
            </a:r>
            <a:r>
              <a:rPr lang="en-US" altLang="zh-CN" sz="1200" dirty="0" smtClean="0"/>
              <a:t>"));</a:t>
            </a:r>
          </a:p>
          <a:p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判断当前服务器地址是否有配置好的方法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err="1"/>
              <a:t>OQLFilter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ofilter</a:t>
            </a:r>
            <a:r>
              <a:rPr lang="en-US" altLang="zh-CN" sz="1200" dirty="0"/>
              <a:t> = new </a:t>
            </a:r>
            <a:r>
              <a:rPr lang="en-US" altLang="zh-CN" sz="1200" dirty="0" err="1"/>
              <a:t>OQLFilter</a:t>
            </a:r>
            <a:r>
              <a:rPr lang="en-US" altLang="zh-CN" sz="1200" dirty="0"/>
              <a:t>();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ofilter.Add</a:t>
            </a:r>
            <a:r>
              <a:rPr lang="en-US" altLang="zh-CN" sz="1200" dirty="0"/>
              <a:t>(new </a:t>
            </a:r>
            <a:r>
              <a:rPr lang="en-US" altLang="zh-CN" sz="1200" dirty="0" err="1"/>
              <a:t>OQLFilterHeadEntityItem</a:t>
            </a:r>
            <a:r>
              <a:rPr lang="en-US" altLang="zh-CN" sz="1200" dirty="0"/>
              <a:t> { </a:t>
            </a:r>
            <a:r>
              <a:rPr lang="en-US" altLang="zh-CN" sz="1200" dirty="0" err="1"/>
              <a:t>FilterString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string.Format</a:t>
            </a:r>
            <a:r>
              <a:rPr lang="en-US" altLang="zh-CN" sz="1200" dirty="0"/>
              <a:t>("FUSERID ={0} ", </a:t>
            </a:r>
            <a:r>
              <a:rPr lang="en-US" altLang="zh-CN" sz="1200" dirty="0" err="1"/>
              <a:t>userid</a:t>
            </a:r>
            <a:r>
              <a:rPr lang="en-US" altLang="zh-CN" sz="1200" dirty="0"/>
              <a:t>) });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DynamicObject</a:t>
            </a:r>
            <a:r>
              <a:rPr lang="en-US" altLang="zh-CN" sz="1200" dirty="0"/>
              <a:t>[] </a:t>
            </a:r>
            <a:r>
              <a:rPr lang="en-US" altLang="zh-CN" sz="1200" dirty="0" err="1"/>
              <a:t>obj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businessDataService.Load</a:t>
            </a:r>
            <a:r>
              <a:rPr lang="en-US" altLang="zh-CN" sz="1200" dirty="0"/>
              <a:t>(</a:t>
            </a:r>
            <a:r>
              <a:rPr lang="en-US" altLang="zh-CN" sz="1200" dirty="0" err="1"/>
              <a:t>ctx</a:t>
            </a:r>
            <a:r>
              <a:rPr lang="en-US" altLang="zh-CN" sz="1200" dirty="0"/>
              <a:t>, "BAS_MAILACCOUNTSETTING", list, </a:t>
            </a:r>
            <a:r>
              <a:rPr lang="en-US" altLang="zh-CN" sz="1200" dirty="0" err="1"/>
              <a:t>ofilter</a:t>
            </a:r>
            <a:r>
              <a:rPr lang="en-US" altLang="zh-CN" sz="1200" dirty="0" smtClean="0"/>
              <a:t>);</a:t>
            </a:r>
          </a:p>
          <a:p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发送邮件的方法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err="1"/>
              <a:t>MailUtils.Sendmail</a:t>
            </a:r>
            <a:r>
              <a:rPr lang="en-US" altLang="zh-CN" sz="1200" dirty="0"/>
              <a:t>(</a:t>
            </a:r>
            <a:r>
              <a:rPr lang="en-US" altLang="zh-CN" sz="1200" dirty="0" err="1"/>
              <a:t>senderMailAddress</a:t>
            </a:r>
            <a:r>
              <a:rPr lang="en-US" altLang="zh-CN" sz="1200" dirty="0"/>
              <a:t>, null, </a:t>
            </a:r>
            <a:r>
              <a:rPr lang="en-US" altLang="zh-CN" sz="1200" dirty="0" err="1"/>
              <a:t>listTo</a:t>
            </a:r>
            <a:r>
              <a:rPr lang="en-US" altLang="zh-CN" sz="1200" dirty="0"/>
              <a:t>, title, message, </a:t>
            </a:r>
            <a:r>
              <a:rPr lang="en-US" altLang="zh-CN" sz="1200" dirty="0" err="1"/>
              <a:t>SMTPHost</a:t>
            </a:r>
            <a:r>
              <a:rPr lang="en-US" altLang="zh-CN" sz="1200" dirty="0"/>
              <a:t>, port, </a:t>
            </a:r>
            <a:r>
              <a:rPr lang="en-US" altLang="zh-CN" sz="1200" dirty="0" err="1"/>
              <a:t>isSSL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dictStream</a:t>
            </a:r>
            <a:r>
              <a:rPr lang="en-US" altLang="zh-CN" sz="1200" dirty="0"/>
              <a:t>, userName, </a:t>
            </a:r>
            <a:r>
              <a:rPr lang="en-US" altLang="zh-CN" sz="1200" dirty="0" err="1"/>
              <a:t>pwd</a:t>
            </a:r>
            <a:r>
              <a:rPr lang="en-US" altLang="zh-CN" sz="1200" dirty="0"/>
              <a:t>);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" y="595746"/>
            <a:ext cx="5845174" cy="287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3594100"/>
            <a:ext cx="5816600" cy="272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1" y="617539"/>
            <a:ext cx="5575299" cy="284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批量打印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具体实现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1434" y="3810413"/>
            <a:ext cx="10744958" cy="22775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</a:rPr>
              <a:t>设计和实现思路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在培训项目新增页签“批量打印清单”，并新增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单据体， 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“批量打印清单”表类型选择“视图”，视图取数方式为：取培训认证表里是否打印的状态为是的所有顾问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打印程序在执行时需要执行方法</a:t>
            </a:r>
            <a:r>
              <a:rPr lang="en-US" altLang="zh-CN" sz="1400" dirty="0" smtClean="0"/>
              <a:t>OnPrepareNotePrintData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这个方法里同样需要对套打模板中的数据进行赋值，跟批 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量生成证书里实现方式差不多，所来以在这个方法里用类别 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type=3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来区别为批量打印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由于批量打印的数据可能很大，预览会对性能造成影响，则采取分页的方式，每次批量打印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获取套打模板，首先获取套打模板信息中得到模板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FORMID,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200" dirty="0" err="1"/>
              <a:t>this.View.BillBusinessInfo.GetForm</a:t>
            </a:r>
            <a:r>
              <a:rPr lang="en-US" altLang="zh-CN" sz="1200" dirty="0"/>
              <a:t>().Id</a:t>
            </a:r>
            <a:r>
              <a:rPr lang="en-US" altLang="zh-CN" sz="1200" dirty="0" smtClean="0"/>
              <a:t>;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将所有需要打印的项放到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Session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里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打印时放到</a:t>
            </a:r>
            <a:r>
              <a:rPr lang="en-US" altLang="zh-CN" sz="1200" dirty="0" err="1" smtClean="0"/>
              <a:t>JSONObject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里输出，对象中包括</a:t>
            </a:r>
            <a:r>
              <a:rPr lang="en-US" altLang="zh-CN" sz="1200" dirty="0" err="1" smtClean="0"/>
              <a:t>pageID</a:t>
            </a:r>
            <a:r>
              <a:rPr lang="zh-CN" altLang="en-US" sz="1200" dirty="0" smtClean="0"/>
              <a:t>，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printJobId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action</a:t>
            </a:r>
            <a:endParaRPr lang="en-US" altLang="zh-CN" sz="1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4" y="694875"/>
            <a:ext cx="7153304" cy="288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7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批量打印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关键代码分享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652463"/>
            <a:ext cx="5102225" cy="281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0" y="3479799"/>
            <a:ext cx="5096390" cy="288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687389"/>
            <a:ext cx="6248400" cy="279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9" y="3517899"/>
            <a:ext cx="6291261" cy="318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导入工具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具体实现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6590" y="4189851"/>
            <a:ext cx="11259416" cy="19697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</a:rPr>
              <a:t>设计和实现思路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导入数据可能较多，需要考虑使用“进度条”，由于导入数据是可以计算的，所以进度条采取真实进度条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加一个文件上传控件，读取上传文件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的内容，对模板的字段判定，如果上传文件的字段非模板中字段，则提示非标准模板，不能执行导入，导入前需检查员工重复，重复检查以“人名”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“手机号码”进行验证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循环读取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里的每笔记录，如果该顾问已存在，则只需增加一笔培训记录，如果是在系统中不存在，则添加一笔新的顾问资料，对于“所属公司”如果在系统中已存在则取出对应的所属公司组织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Number(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基础资料绑定是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而不是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ID),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如果不存在，则根据报名表模板里的公司所属区域、组织类别，自动生成对应的组织，并返回组织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在添加时利用目前系统保存数据的方式进行保存，保存时同时调用数据提交和审核方法，使数据保存后处于已审核状态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5" y="584140"/>
            <a:ext cx="9403064" cy="346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关键代码分享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文件引入和数据读取代码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4" y="521844"/>
            <a:ext cx="5824780" cy="391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58" y="518612"/>
            <a:ext cx="6104288" cy="391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33700" y="4763063"/>
            <a:ext cx="11342627" cy="1337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上传文件时需重新方法</a:t>
            </a:r>
            <a:r>
              <a:rPr lang="en-US" altLang="zh-CN" sz="1400" dirty="0" err="1" smtClean="0"/>
              <a:t>CustomEvents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，在个方法里处理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结束时保存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结果，并对引入控件进行控制，如果未加入文件成功，则不允许点引入控件，则不会去执行引入动作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400" dirty="0" err="1"/>
              <a:t>DataSet</a:t>
            </a:r>
            <a:r>
              <a:rPr lang="en-US" altLang="zh-CN" sz="1400" dirty="0"/>
              <a:t> ds = </a:t>
            </a:r>
            <a:r>
              <a:rPr lang="en-US" altLang="zh-CN" sz="1400" dirty="0" err="1"/>
              <a:t>helper.ReadFromFile</a:t>
            </a:r>
            <a:r>
              <a:rPr lang="en-US" altLang="zh-CN" sz="1400" dirty="0"/>
              <a:t>(_</a:t>
            </a:r>
            <a:r>
              <a:rPr lang="en-US" altLang="zh-CN" sz="1400" dirty="0" err="1"/>
              <a:t>filePath</a:t>
            </a:r>
            <a:r>
              <a:rPr lang="en-US" altLang="zh-CN" sz="1400" dirty="0"/>
              <a:t>, 1, 0</a:t>
            </a:r>
            <a:r>
              <a:rPr lang="en-US" altLang="zh-CN" sz="1400" dirty="0" smtClean="0"/>
              <a:t>)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将读取的数据放入到</a:t>
            </a: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DataSet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集合里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1400" dirty="0" err="1" smtClean="0"/>
              <a:t>hasData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</a:t>
            </a:r>
            <a:r>
              <a:rPr lang="en-US" altLang="zh-CN" sz="1400" dirty="0" err="1"/>
              <a:t>ds.Tables.Cast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DataTable</a:t>
            </a:r>
            <a:r>
              <a:rPr lang="en-US" altLang="zh-CN" sz="1400" dirty="0"/>
              <a:t>&gt;().Any(p =&gt; </a:t>
            </a:r>
            <a:r>
              <a:rPr lang="en-US" altLang="zh-CN" sz="1400" dirty="0" err="1"/>
              <a:t>p.Rows.Count</a:t>
            </a:r>
            <a:r>
              <a:rPr lang="en-US" altLang="zh-CN" sz="1400" dirty="0"/>
              <a:t> &gt; 0</a:t>
            </a:r>
            <a:r>
              <a:rPr lang="en-US" altLang="zh-CN" sz="1400" dirty="0" smtClean="0"/>
              <a:t>)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判定是否有数据</a:t>
            </a:r>
            <a:endParaRPr lang="en-US" altLang="zh-CN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9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关键代码分享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模拟界面数据保存方式代码分享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9" y="849695"/>
            <a:ext cx="600185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003" y="4217164"/>
            <a:ext cx="8236842" cy="245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25" y="822399"/>
            <a:ext cx="545910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3"/>
          <p:cNvSpPr txBox="1"/>
          <p:nvPr/>
        </p:nvSpPr>
        <p:spPr>
          <a:xfrm>
            <a:off x="679851" y="485696"/>
            <a:ext cx="2022400" cy="381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创建视图方法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7574363" y="474320"/>
            <a:ext cx="2022400" cy="35970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更新属性值方法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5229179" y="3820352"/>
            <a:ext cx="3055012" cy="381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保存所属组织和保存员工信息方法</a:t>
            </a:r>
            <a:endParaRPr kumimoji="1"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真实进度条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具体实现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47709" y="3330027"/>
            <a:ext cx="3862321" cy="24006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</a:rPr>
              <a:t>设计和实现思路</a:t>
            </a: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用平台方法显示平台自带进度条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新加一个进程来处理进度条显示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进度条处理时需考虑方法中执行时的异常处理，如果出现异常时需关闭进度条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在执行方法中根据循环体执行的情况更新进度条中的</a:t>
            </a:r>
            <a:r>
              <a:rPr lang="en-US" altLang="zh-CN" sz="1400" dirty="0" smtClean="0"/>
              <a:t>Session[“</a:t>
            </a:r>
            <a:r>
              <a:rPr lang="en-US" altLang="zh-CN" sz="1400" dirty="0" err="1" smtClean="0"/>
              <a:t>ProcessRateValue</a:t>
            </a:r>
            <a:r>
              <a:rPr lang="en-US" altLang="zh-CN" sz="1400" dirty="0" smtClean="0"/>
              <a:t>”]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对于方法中执行时在校验到不符合条件的数据退出方法执行时需将</a:t>
            </a:r>
            <a:r>
              <a:rPr lang="en-US" altLang="zh-CN" sz="1400" dirty="0"/>
              <a:t>Session[“</a:t>
            </a:r>
            <a:r>
              <a:rPr lang="en-US" altLang="zh-CN" sz="1400" dirty="0" err="1"/>
              <a:t>ProcessRateValue</a:t>
            </a:r>
            <a:r>
              <a:rPr lang="en-US" altLang="zh-CN" sz="1400" dirty="0" smtClean="0"/>
              <a:t>”]=100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8" y="911270"/>
            <a:ext cx="7757331" cy="498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09" y="901141"/>
            <a:ext cx="3862321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09" y="2216398"/>
            <a:ext cx="3862321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3"/>
          <p:cNvSpPr txBox="1"/>
          <p:nvPr/>
        </p:nvSpPr>
        <p:spPr>
          <a:xfrm>
            <a:off x="1924895" y="264664"/>
            <a:ext cx="4175650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进度条线程建立</a:t>
            </a:r>
            <a:r>
              <a:rPr kumimoji="1" lang="zh-CN" altLang="en-US" sz="1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、执行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、异常处理和结果处理</a:t>
            </a:r>
            <a:endParaRPr kumimoji="1" lang="zh-CN" altLang="en-US" sz="1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8027823" y="239640"/>
            <a:ext cx="4175650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进度条进度更新</a:t>
            </a:r>
            <a:endParaRPr kumimoji="1" lang="zh-CN" altLang="en-US" sz="1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7970860" y="1538472"/>
            <a:ext cx="4175650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校验异常数据返回时进度条处理</a:t>
            </a:r>
            <a:endParaRPr kumimoji="1" lang="zh-CN" altLang="en-US" sz="1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0401" y="1793631"/>
            <a:ext cx="3884012" cy="830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609570"/>
            <a:r>
              <a:rPr lang="en-US" altLang="zh-CN" sz="4800" dirty="0">
                <a:solidFill>
                  <a:srgbClr val="FFFFFF"/>
                </a:solidFill>
                <a:latin typeface="Arial Black" pitchFamily="34" charset="0"/>
              </a:rPr>
              <a:t>Thank you!</a:t>
            </a:r>
            <a:endParaRPr lang="zh-CN" altLang="en-US" sz="4800" dirty="0">
              <a:solidFill>
                <a:srgbClr val="FFFFFF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584655" y="276075"/>
            <a:ext cx="10972800" cy="703028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 bwMode="auto">
          <a:xfrm>
            <a:off x="4172182" y="960558"/>
            <a:ext cx="7810551" cy="7408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21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分享项目场景</a:t>
            </a:r>
            <a:endParaRPr kumimoji="1" lang="zh-CN" altLang="en-US" sz="21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119671" y="991186"/>
            <a:ext cx="45719" cy="36627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50000"/>
              </a:lnSpc>
              <a:defRPr/>
            </a:pPr>
            <a:endParaRPr kumimoji="1" lang="zh-CN" altLang="en-US" sz="2400" b="1" dirty="0">
              <a:solidFill>
                <a:srgbClr val="003B76">
                  <a:lumMod val="40000"/>
                  <a:lumOff val="60000"/>
                </a:srgb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 rot="2700000">
            <a:off x="3507227" y="1090698"/>
            <a:ext cx="480484" cy="4804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</a:t>
            </a:r>
            <a:endParaRPr kumimoji="1"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 rot="2700000">
            <a:off x="3512365" y="2077603"/>
            <a:ext cx="574000" cy="4804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</a:t>
            </a:r>
            <a:endParaRPr kumimoji="1"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 bwMode="auto">
          <a:xfrm>
            <a:off x="4172192" y="3480180"/>
            <a:ext cx="6436319" cy="916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endParaRPr kumimoji="1" lang="en-US" altLang="en-US" sz="21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4301077" y="3717158"/>
            <a:ext cx="7352736" cy="6879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endParaRPr kumimoji="1" lang="en-US" altLang="en-US" sz="21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532566" y="3810665"/>
            <a:ext cx="574000" cy="4804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endParaRPr kumimoji="1"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3541933" y="2898755"/>
            <a:ext cx="574000" cy="4804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endParaRPr kumimoji="1"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 bwMode="auto">
          <a:xfrm>
            <a:off x="4352253" y="2642924"/>
            <a:ext cx="6702810" cy="10053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方案设计</a:t>
            </a: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 bwMode="auto">
          <a:xfrm>
            <a:off x="4299181" y="1743175"/>
            <a:ext cx="6702810" cy="10053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r>
              <a:rPr kumimoji="1" lang="zh-CN" altLang="en-US" sz="21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需求分析</a:t>
            </a:r>
            <a:endParaRPr kumimoji="1" lang="en-US" altLang="en-US" sz="21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 bwMode="auto">
          <a:xfrm>
            <a:off x="4388081" y="3622775"/>
            <a:ext cx="6702810" cy="10053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5" tIns="60922" rIns="121845" bIns="60922" anchor="ctr"/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</a:t>
            </a:r>
            <a:r>
              <a:rPr kumimoji="1"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实现</a:t>
            </a:r>
            <a:endParaRPr kumimoji="1" lang="en-US" altLang="en-US" sz="21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6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5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分享项目场景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培训管理系统场景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67544" y="743557"/>
            <a:ext cx="820891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b="1" dirty="0" smtClean="0">
                <a:solidFill>
                  <a:schemeClr val="bg1"/>
                </a:solidFill>
                <a:latin typeface="微软雅黑"/>
                <a:ea typeface="微软雅黑"/>
              </a:rPr>
              <a:t>培训管理系统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能对年度顾问培训情况、认证情况进行查询和管理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lang="zh-CN" altLang="en-US" sz="1600" dirty="0" smtClean="0">
                <a:solidFill>
                  <a:schemeClr val="bg1"/>
                </a:solidFill>
              </a:rPr>
              <a:t>能对通过顾问认证的批量生成电子证书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lang="zh-CN" altLang="en-US" sz="1600" dirty="0" smtClean="0">
                <a:solidFill>
                  <a:schemeClr val="bg1"/>
                </a:solidFill>
              </a:rPr>
              <a:t>能批量打印纸质证书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lang="zh-CN" altLang="en-US" sz="1600" dirty="0" smtClean="0">
                <a:solidFill>
                  <a:schemeClr val="bg1"/>
                </a:solidFill>
              </a:rPr>
              <a:t>能对顾问证书能批量发邮件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能对顾问证书进行在线查询、下载电子证书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能对培训人员根据报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/>
                <a:ea typeface="微软雅黑"/>
              </a:rPr>
              <a:t>名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表快速导入系统，并保证员工顾问重复性检查，证书编号重复检查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证书模板需要能随时调整，证书如果出现信息错误时支持重新生成证书</a:t>
            </a:r>
            <a:endParaRPr kumimoji="1" lang="en-US" altLang="zh-CN" sz="16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742950" lvl="1" indent="-285750" defTabSz="457200">
              <a:spcBef>
                <a:spcPts val="600"/>
              </a:spcBef>
              <a:spcAft>
                <a:spcPts val="600"/>
              </a:spcAft>
              <a:buFont typeface="Arial"/>
              <a:buChar char="–"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证书内容中包含内容有人名及人名的拼音，拼音能动态翻译</a:t>
            </a:r>
            <a:r>
              <a:rPr kumimoji="1" lang="en-US" altLang="zh-CN" sz="1600" smtClean="0">
                <a:solidFill>
                  <a:schemeClr val="bg1"/>
                </a:solidFill>
                <a:latin typeface="微软雅黑"/>
                <a:ea typeface="微软雅黑"/>
              </a:rPr>
              <a:t>.</a:t>
            </a:r>
            <a:endParaRPr kumimoji="1" lang="zh-CN" altLang="en-US" sz="1600" dirty="0" smtClean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44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51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需求分析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-1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42900" y="692757"/>
            <a:ext cx="11531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1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：该培训管理系统放到哪里合适呢？</a:t>
            </a:r>
            <a:endParaRPr kumimoji="1" lang="zh-CN" altLang="en-US" sz="1400" b="1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6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目前已有系统：项目监控系统、社区、协同平台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综合考虑：为了以后更好的和金蝶云星空的顾问结合起来，并可以对顾问的培训情况进行一体化管理，因此决定在项目监控系统里加一模块：培训管理系统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34290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2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：该项目与已有系统怎么建立关系呢？</a:t>
            </a:r>
            <a:endParaRPr kumimoji="1" lang="en-US" altLang="zh-CN" sz="1400" b="1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1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.  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由于培训是针对顾问的培训，所以顾问每参加一次培训，该顾问都可以看到自己的培训和认证记录，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因此允许在  顾问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下添加培训和认证记录，需要在金蝶云顾问下增加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培训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 认证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情况维护和查看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,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同时可以查看和生成证书，添加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培训记录时可以选到对应的培训项目，顾问和培训项目产生关联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.</a:t>
            </a: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2. 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针对一批培训的顾问，能在培训项目下查看和维护参加培训的人员的，因此在这里培训项目和顾问建立关联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b="1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3.  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证书发放后要能查看自己的证书，目前监控系统里有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licence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限制，必须有这个用户和权限才能查看，但实际上对用户来说只要给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个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查询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地址，输入姓名和身份证号码则应该允许能查看，因此这个不能放到原监控系统，并且现在对用户入口来说主要是金蝶云社区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，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因此查询入口最好是在 社区，监控系统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 提供接口</a:t>
            </a: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34290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>
                <a:solidFill>
                  <a:schemeClr val="bg1"/>
                </a:solidFill>
                <a:latin typeface="微软雅黑"/>
                <a:ea typeface="微软雅黑"/>
              </a:rPr>
              <a:t>3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：证书包含哪些内容？要怎么批量生成电子证书？用什么技术来实现呢？</a:t>
            </a:r>
            <a:endParaRPr kumimoji="1" lang="en-US" altLang="zh-CN" sz="1400" b="1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1.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电子证书要跟纸质证书一样，每个证书的信息动态信息包括含有人名、人名的拼音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</a:rPr>
              <a:t>、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培训项目名称、培训内容、培训级别、证书编号、认证人身份证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、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证书有效期区间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，证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书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模板需要能随时调整，证书如果出现信息错误时支持重新生成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证书，静态信息包括：管理层签名、金蝶云星空产品认证、金蝶认证及认证证书的图案。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2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.  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要想一些静态信息比如静态信息包括：管理层签名、金蝶云星空产品认证、金蝶认证及认证证书的图案变为随时也可以调整，最好这部分内容作为底图并且可以配置，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对于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别的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地方证书的格式和内容，包括字段的样式和字段的调整都可以进行配置，目前想利用金蝶云星空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BOS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平台来实现，想到套打这个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功能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3.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要想批量来生成证书，针对同一批认证的人来说，培训信息都是一样，因此在培训项目下，针对此批参加培训的人进行批量生成证书比较合适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,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在单据体中进行批量证书生成功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                              能，标准功能是不支持的，只能在单据体循环所有的培训认证通过人员，通过插件来实现生成证书</a:t>
            </a: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796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51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需求分析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-2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42900" y="578457"/>
            <a:ext cx="11531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>
                <a:solidFill>
                  <a:schemeClr val="bg1"/>
                </a:solidFill>
                <a:latin typeface="微软雅黑"/>
                <a:ea typeface="微软雅黑"/>
              </a:rPr>
              <a:t>4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：如何实现批量打印呢？</a:t>
            </a:r>
            <a:endParaRPr kumimoji="1" lang="zh-CN" altLang="en-US" sz="1400" b="1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1.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认证通过的人只是需要部分进行纸质打印，所以需在培训认证表里加个标记是否打印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2.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必须有个批量打印清单，列出标记为打印的批量打印清单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3.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批量打印前需要预览，由于可能批量打印的资料比较多，预览会存在性能问题，需要考虑做成分页进行批量打印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4.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打印的模板要能支持随时可以调整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.</a:t>
            </a:r>
          </a:p>
          <a:p>
            <a:pPr marL="457200" lvl="1"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4.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目前这种批量打印标准套打无法支持，只能写插件来实现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34290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5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：如何实现批量发邮件？</a:t>
            </a:r>
            <a:endParaRPr kumimoji="1" lang="en-US" altLang="zh-CN" sz="1400" b="1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1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证书生成后需通知通过人员，并将证书作为附件一起发送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2. 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发邮件必须有邮件记录，没发成功的还可以支持继续继续发送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b="1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3.  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证书邮件里需包含证书查询地址，批量发送邮件需要写插件来实现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34290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6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：如何能培训表里的资料能方便准确地导入到培训项目下呢？</a:t>
            </a:r>
            <a:endParaRPr kumimoji="1" lang="en-US" altLang="zh-CN" sz="1400" b="1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       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1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如果利用目前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BOS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平台标准导入工具很不方便，由于涉及到的基础资料表多，各基础资料需要先导入关联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ID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，然后再整合到一个表进行导入，非常麻烦还容易出错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2.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培训报名表本身填写也不规范，无法直接根据报名表进行导入，导入时需要校验员工是否存在，如果存在，不需要重新生成金蝶云顾问信息，只需添加培训记录信息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3.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为了方便导入报名信息到对应的培训项目下，模拟真实的手动操作，写一个导入工具来执行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342900" indent="-342900" defTabSz="45720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kumimoji="1" lang="zh-CN" altLang="en-US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思考</a:t>
            </a:r>
            <a:r>
              <a:rPr kumimoji="1" lang="en-US" altLang="zh-CN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7</a:t>
            </a:r>
            <a:r>
              <a:rPr kumimoji="1" lang="zh-CN" altLang="en-US" sz="1100" b="1" dirty="0" smtClean="0">
                <a:solidFill>
                  <a:schemeClr val="bg1"/>
                </a:solidFill>
                <a:latin typeface="微软雅黑"/>
                <a:ea typeface="微软雅黑"/>
              </a:rPr>
              <a:t>：证书如何同步到社区，如何实现查询？</a:t>
            </a:r>
            <a:endParaRPr kumimoji="1" lang="en-US" altLang="zh-CN" sz="1100" b="1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         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1</a:t>
            </a:r>
            <a:r>
              <a:rPr kumimoji="1" lang="en-US" altLang="zh-CN" sz="1100" dirty="0">
                <a:solidFill>
                  <a:schemeClr val="bg1"/>
                </a:solidFill>
                <a:latin typeface="微软雅黑"/>
                <a:ea typeface="微软雅黑"/>
              </a:rPr>
              <a:t>.  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在培训证书系统里专门做个单据用来存放证书，既可以供证书系统查看已生成证书，也可以方便对外接口，服务社区这边单独做个功能供查询证书，每天从培训系统里通过一</a:t>
            </a:r>
            <a:endParaRPr kumimoji="1" lang="en-US" altLang="zh-CN" sz="1100" dirty="0" smtClean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/>
                <a:ea typeface="微软雅黑"/>
              </a:rPr>
              <a:t>               个</a:t>
            </a:r>
            <a:r>
              <a:rPr kumimoji="1" lang="zh-CN" altLang="en-US" sz="1100" dirty="0">
                <a:solidFill>
                  <a:schemeClr val="bg1"/>
                </a:solidFill>
                <a:latin typeface="微软雅黑"/>
                <a:ea typeface="微软雅黑"/>
              </a:rPr>
              <a:t>服务批量同步到社区这边</a:t>
            </a: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defTabSz="457200">
              <a:spcBef>
                <a:spcPts val="600"/>
              </a:spcBef>
              <a:spcAft>
                <a:spcPts val="600"/>
              </a:spcAft>
            </a:pPr>
            <a:endParaRPr kumimoji="1" lang="en-US" altLang="zh-CN" sz="11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517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80212"/>
            <a:ext cx="12848874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方案设计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 Box 103"/>
          <p:cNvSpPr txBox="1">
            <a:spLocks noChangeArrowheads="1"/>
          </p:cNvSpPr>
          <p:nvPr/>
        </p:nvSpPr>
        <p:spPr bwMode="auto">
          <a:xfrm>
            <a:off x="1112859" y="1200170"/>
            <a:ext cx="1782748" cy="246221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培训项目</a:t>
            </a:r>
            <a:endParaRPr kumimoji="1"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 Box 72"/>
          <p:cNvSpPr txBox="1">
            <a:spLocks noChangeArrowheads="1"/>
          </p:cNvSpPr>
          <p:nvPr/>
        </p:nvSpPr>
        <p:spPr bwMode="auto">
          <a:xfrm>
            <a:off x="538436" y="1901547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培训顾问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 Box 72"/>
          <p:cNvSpPr txBox="1">
            <a:spLocks noChangeArrowheads="1"/>
          </p:cNvSpPr>
          <p:nvPr/>
        </p:nvSpPr>
        <p:spPr bwMode="auto">
          <a:xfrm>
            <a:off x="1035028" y="1949140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待发证书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 Box 72"/>
          <p:cNvSpPr txBox="1">
            <a:spLocks noChangeArrowheads="1"/>
          </p:cNvSpPr>
          <p:nvPr/>
        </p:nvSpPr>
        <p:spPr bwMode="auto">
          <a:xfrm>
            <a:off x="1493958" y="1941143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已发证书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 Box 72"/>
          <p:cNvSpPr txBox="1">
            <a:spLocks noChangeArrowheads="1"/>
          </p:cNvSpPr>
          <p:nvPr/>
        </p:nvSpPr>
        <p:spPr bwMode="auto">
          <a:xfrm>
            <a:off x="2200447" y="1921348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待发邮件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 Box 72"/>
          <p:cNvSpPr txBox="1">
            <a:spLocks noChangeArrowheads="1"/>
          </p:cNvSpPr>
          <p:nvPr/>
        </p:nvSpPr>
        <p:spPr bwMode="auto">
          <a:xfrm>
            <a:off x="2582937" y="1937586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已发邮件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56594" y="14646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Line 42"/>
          <p:cNvSpPr>
            <a:spLocks noChangeShapeType="1"/>
          </p:cNvSpPr>
          <p:nvPr/>
        </p:nvSpPr>
        <p:spPr bwMode="auto">
          <a:xfrm>
            <a:off x="622586" y="1663871"/>
            <a:ext cx="2856408" cy="47951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endParaRPr lang="zh-CN" altLang="en-US" sz="1400" smtClean="0">
              <a:solidFill>
                <a:srgbClr val="000000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54" name="Text Box 72"/>
          <p:cNvSpPr txBox="1">
            <a:spLocks noChangeArrowheads="1"/>
          </p:cNvSpPr>
          <p:nvPr/>
        </p:nvSpPr>
        <p:spPr bwMode="auto">
          <a:xfrm>
            <a:off x="2966321" y="1937586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打印清单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47414" y="1673212"/>
            <a:ext cx="0" cy="216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72"/>
          <p:cNvSpPr txBox="1">
            <a:spLocks noChangeArrowheads="1"/>
          </p:cNvSpPr>
          <p:nvPr/>
        </p:nvSpPr>
        <p:spPr bwMode="auto">
          <a:xfrm>
            <a:off x="3355310" y="1928424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人员导入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90"/>
          <p:cNvSpPr>
            <a:spLocks noChangeArrowheads="1"/>
          </p:cNvSpPr>
          <p:nvPr/>
        </p:nvSpPr>
        <p:spPr bwMode="auto">
          <a:xfrm>
            <a:off x="393700" y="857270"/>
            <a:ext cx="3263900" cy="349883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endParaRPr lang="zh-CN" altLang="en-US" sz="1400" smtClean="0">
              <a:solidFill>
                <a:srgbClr val="000000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40" name="Text Box 103"/>
          <p:cNvSpPr txBox="1">
            <a:spLocks noChangeArrowheads="1"/>
          </p:cNvSpPr>
          <p:nvPr/>
        </p:nvSpPr>
        <p:spPr bwMode="auto">
          <a:xfrm>
            <a:off x="4211658" y="1162070"/>
            <a:ext cx="1918171" cy="246221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金蝶云顾问</a:t>
            </a:r>
            <a:endParaRPr kumimoji="1"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 Box 72"/>
          <p:cNvSpPr txBox="1">
            <a:spLocks noChangeArrowheads="1"/>
          </p:cNvSpPr>
          <p:nvPr/>
        </p:nvSpPr>
        <p:spPr bwMode="auto">
          <a:xfrm>
            <a:off x="577828" y="2939740"/>
            <a:ext cx="216000" cy="5847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证书预览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882628" y="2952440"/>
            <a:ext cx="216000" cy="5847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批量生成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 Box 72"/>
          <p:cNvSpPr txBox="1">
            <a:spLocks noChangeArrowheads="1"/>
          </p:cNvSpPr>
          <p:nvPr/>
        </p:nvSpPr>
        <p:spPr bwMode="auto">
          <a:xfrm>
            <a:off x="1187428" y="2965140"/>
            <a:ext cx="216000" cy="5847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单个生成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 Box 72"/>
          <p:cNvSpPr txBox="1">
            <a:spLocks noChangeArrowheads="1"/>
          </p:cNvSpPr>
          <p:nvPr/>
        </p:nvSpPr>
        <p:spPr bwMode="auto">
          <a:xfrm>
            <a:off x="1504928" y="2952440"/>
            <a:ext cx="216000" cy="830997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生成并发邮件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142714" y="1685912"/>
            <a:ext cx="0" cy="216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599914" y="1698612"/>
            <a:ext cx="0" cy="216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297894" y="17186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91594" y="17313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072594" y="17313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466294" y="17313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72"/>
          <p:cNvSpPr txBox="1">
            <a:spLocks noChangeArrowheads="1"/>
          </p:cNvSpPr>
          <p:nvPr/>
        </p:nvSpPr>
        <p:spPr bwMode="auto">
          <a:xfrm>
            <a:off x="1822428" y="2965140"/>
            <a:ext cx="216000" cy="5847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导出证书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5" name="直接连接符 54"/>
          <p:cNvCxnSpPr>
            <a:endCxn id="41" idx="0"/>
          </p:cNvCxnSpPr>
          <p:nvPr/>
        </p:nvCxnSpPr>
        <p:spPr>
          <a:xfrm flipH="1">
            <a:off x="685828" y="2620871"/>
            <a:ext cx="457200" cy="3188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2" idx="0"/>
          </p:cNvCxnSpPr>
          <p:nvPr/>
        </p:nvCxnSpPr>
        <p:spPr>
          <a:xfrm flipH="1">
            <a:off x="990628" y="2620871"/>
            <a:ext cx="152400" cy="331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43" idx="0"/>
          </p:cNvCxnSpPr>
          <p:nvPr/>
        </p:nvCxnSpPr>
        <p:spPr>
          <a:xfrm>
            <a:off x="1143028" y="2620871"/>
            <a:ext cx="152400" cy="3442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44" idx="0"/>
          </p:cNvCxnSpPr>
          <p:nvPr/>
        </p:nvCxnSpPr>
        <p:spPr>
          <a:xfrm>
            <a:off x="1143028" y="2620871"/>
            <a:ext cx="469900" cy="331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52" idx="0"/>
          </p:cNvCxnSpPr>
          <p:nvPr/>
        </p:nvCxnSpPr>
        <p:spPr>
          <a:xfrm>
            <a:off x="1143028" y="2620871"/>
            <a:ext cx="787400" cy="3442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72"/>
          <p:cNvSpPr txBox="1">
            <a:spLocks noChangeArrowheads="1"/>
          </p:cNvSpPr>
          <p:nvPr/>
        </p:nvSpPr>
        <p:spPr bwMode="auto">
          <a:xfrm>
            <a:off x="2203428" y="2990540"/>
            <a:ext cx="216000" cy="830997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群发证书邮件</a:t>
            </a:r>
            <a:endParaRPr kumimoji="1" lang="en-US" altLang="zh-CN" sz="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 Box 72"/>
          <p:cNvSpPr txBox="1">
            <a:spLocks noChangeArrowheads="1"/>
          </p:cNvSpPr>
          <p:nvPr/>
        </p:nvSpPr>
        <p:spPr bwMode="auto">
          <a:xfrm>
            <a:off x="2966321" y="3029786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批量打印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5" name="直接连接符 74"/>
          <p:cNvCxnSpPr>
            <a:endCxn id="74" idx="0"/>
          </p:cNvCxnSpPr>
          <p:nvPr/>
        </p:nvCxnSpPr>
        <p:spPr>
          <a:xfrm>
            <a:off x="3074321" y="2609317"/>
            <a:ext cx="0" cy="42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2299621" y="2583917"/>
            <a:ext cx="0" cy="42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103"/>
          <p:cNvSpPr txBox="1">
            <a:spLocks noChangeArrowheads="1"/>
          </p:cNvSpPr>
          <p:nvPr/>
        </p:nvSpPr>
        <p:spPr bwMode="auto">
          <a:xfrm>
            <a:off x="4198958" y="2940067"/>
            <a:ext cx="1854671" cy="352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 Box 103"/>
          <p:cNvSpPr txBox="1">
            <a:spLocks noChangeArrowheads="1"/>
          </p:cNvSpPr>
          <p:nvPr/>
        </p:nvSpPr>
        <p:spPr bwMode="auto">
          <a:xfrm>
            <a:off x="4173558" y="3676668"/>
            <a:ext cx="1918171" cy="352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 Box 72"/>
          <p:cNvSpPr txBox="1">
            <a:spLocks noChangeArrowheads="1"/>
          </p:cNvSpPr>
          <p:nvPr/>
        </p:nvSpPr>
        <p:spPr bwMode="auto">
          <a:xfrm>
            <a:off x="4272236" y="1761847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证书预览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 Box 72"/>
          <p:cNvSpPr txBox="1">
            <a:spLocks noChangeArrowheads="1"/>
          </p:cNvSpPr>
          <p:nvPr/>
        </p:nvSpPr>
        <p:spPr bwMode="auto">
          <a:xfrm>
            <a:off x="4970736" y="1761847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证书生成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 Box 72"/>
          <p:cNvSpPr txBox="1">
            <a:spLocks noChangeArrowheads="1"/>
          </p:cNvSpPr>
          <p:nvPr/>
        </p:nvSpPr>
        <p:spPr bwMode="auto">
          <a:xfrm>
            <a:off x="5402536" y="1787247"/>
            <a:ext cx="216000" cy="5078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发邮件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 Box 72"/>
          <p:cNvSpPr txBox="1">
            <a:spLocks noChangeArrowheads="1"/>
          </p:cNvSpPr>
          <p:nvPr/>
        </p:nvSpPr>
        <p:spPr bwMode="auto">
          <a:xfrm>
            <a:off x="5821636" y="1761847"/>
            <a:ext cx="216000" cy="646331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导出文件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4672794" y="15535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066494" y="15535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5510994" y="15789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5904694" y="15535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393394" y="15662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72"/>
          <p:cNvSpPr txBox="1">
            <a:spLocks noChangeArrowheads="1"/>
          </p:cNvSpPr>
          <p:nvPr/>
        </p:nvSpPr>
        <p:spPr bwMode="auto">
          <a:xfrm>
            <a:off x="4615136" y="1761847"/>
            <a:ext cx="216000" cy="78483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9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已参加培训</a:t>
            </a:r>
            <a:endParaRPr kumimoji="1" lang="en-US" altLang="zh-CN" sz="9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左右箭头 93"/>
          <p:cNvSpPr/>
          <p:nvPr/>
        </p:nvSpPr>
        <p:spPr>
          <a:xfrm>
            <a:off x="3657600" y="1811222"/>
            <a:ext cx="450000" cy="169200"/>
          </a:xfrm>
          <a:prstGeom prst="leftRightArrow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/>
          </a:p>
        </p:txBody>
      </p:sp>
      <p:sp>
        <p:nvSpPr>
          <p:cNvPr id="95" name="Rectangle 90"/>
          <p:cNvSpPr>
            <a:spLocks noChangeArrowheads="1"/>
          </p:cNvSpPr>
          <p:nvPr/>
        </p:nvSpPr>
        <p:spPr bwMode="auto">
          <a:xfrm>
            <a:off x="4120300" y="1063031"/>
            <a:ext cx="2128100" cy="1564874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endParaRPr lang="zh-CN" altLang="en-US" sz="1400" smtClean="0">
              <a:solidFill>
                <a:srgbClr val="000000"/>
              </a:solidFill>
              <a:latin typeface="Arial Black" pitchFamily="34" charset="0"/>
              <a:ea typeface="宋体" pitchFamily="2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5129994" y="1388486"/>
            <a:ext cx="0" cy="188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Line 42"/>
          <p:cNvSpPr>
            <a:spLocks noChangeShapeType="1"/>
          </p:cNvSpPr>
          <p:nvPr/>
        </p:nvSpPr>
        <p:spPr bwMode="auto">
          <a:xfrm flipV="1">
            <a:off x="4380236" y="1549572"/>
            <a:ext cx="1511758" cy="14706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宋体" charset="-122"/>
                <a:ea typeface="宋体" charset="-122"/>
                <a:cs typeface="+mn-cs"/>
              </a:defRPr>
            </a:lvl9pPr>
          </a:lstStyle>
          <a:p>
            <a:endParaRPr lang="zh-CN" altLang="en-US" sz="1400" smtClean="0">
              <a:solidFill>
                <a:srgbClr val="000000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76" name="下箭头 75"/>
          <p:cNvSpPr/>
          <p:nvPr/>
        </p:nvSpPr>
        <p:spPr>
          <a:xfrm>
            <a:off x="5002993" y="2641751"/>
            <a:ext cx="169200" cy="29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下箭头 101"/>
          <p:cNvSpPr/>
          <p:nvPr/>
        </p:nvSpPr>
        <p:spPr>
          <a:xfrm>
            <a:off x="5001542" y="3275833"/>
            <a:ext cx="182807" cy="417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右箭头 76"/>
          <p:cNvSpPr/>
          <p:nvPr/>
        </p:nvSpPr>
        <p:spPr>
          <a:xfrm>
            <a:off x="3670300" y="2999679"/>
            <a:ext cx="503258" cy="16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TextBox 34"/>
          <p:cNvSpPr txBox="1">
            <a:spLocks noChangeArrowheads="1"/>
          </p:cNvSpPr>
          <p:nvPr/>
        </p:nvSpPr>
        <p:spPr bwMode="auto">
          <a:xfrm>
            <a:off x="4823021" y="2918703"/>
            <a:ext cx="762817" cy="29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电子证书</a:t>
            </a:r>
            <a:endParaRPr kumimoji="1" lang="zh-CN" alt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34"/>
          <p:cNvSpPr txBox="1">
            <a:spLocks noChangeArrowheads="1"/>
          </p:cNvSpPr>
          <p:nvPr/>
        </p:nvSpPr>
        <p:spPr bwMode="auto">
          <a:xfrm>
            <a:off x="4429321" y="3668003"/>
            <a:ext cx="14099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社区电子证书查询</a:t>
            </a:r>
            <a:endParaRPr kumimoji="1" lang="zh-CN" alt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34"/>
          <p:cNvSpPr txBox="1">
            <a:spLocks noChangeArrowheads="1"/>
          </p:cNvSpPr>
          <p:nvPr/>
        </p:nvSpPr>
        <p:spPr bwMode="auto">
          <a:xfrm>
            <a:off x="5077021" y="3274303"/>
            <a:ext cx="762817" cy="29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通过接口</a:t>
            </a:r>
            <a:endParaRPr kumimoji="1"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文本框 3"/>
          <p:cNvSpPr txBox="1"/>
          <p:nvPr/>
        </p:nvSpPr>
        <p:spPr>
          <a:xfrm>
            <a:off x="2205175" y="162688"/>
            <a:ext cx="6151425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1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培训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系统设计结构图</a:t>
            </a:r>
            <a:endParaRPr kumimoji="1" lang="zh-CN" altLang="en-US" sz="1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3" name="文本框 3"/>
          <p:cNvSpPr txBox="1"/>
          <p:nvPr/>
        </p:nvSpPr>
        <p:spPr>
          <a:xfrm>
            <a:off x="8885375" y="-192912"/>
            <a:ext cx="1896925" cy="66395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功能设计说明</a:t>
            </a:r>
            <a:endParaRPr kumimoji="1" lang="zh-CN" altLang="en-US" sz="1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6654800" y="471044"/>
            <a:ext cx="5384800" cy="6193959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794500" y="617193"/>
            <a:ext cx="5270500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培训证书以培训项目为基础，在主控台中增加基础资料</a:t>
            </a:r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“培训项目”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在项目培训项目增加页签“培训顾问”、“待发证书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清单” 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、“已发证书清单”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、“待发邮件清单”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“已发邮件记录”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、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“打印清单” 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 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“人员导入”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“培训顾问”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功能中可以增加和删除培训顾问，在该培训项目下通过“人员导入”后，培训顾问将显示“培训顾问”列表中，导入时如果含有证书编号等信息时，则在“待发证书清单”中也会显示出来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待发电子证书清单”中显示未发电子证书的人员，里面有“证书预 览” 、“批量生成证书” 、“单个证书生成” 、“生成并发邮件”，“导出证书”功能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待发邮件清单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里面显示还未发邮件的人员列表，点击群发邮件则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可以批量发送带电子证书邮件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“打印清单”中显示需要打印证书的清单，点击批量打印时可以先预留，然后进行打印，打印清单的套打模板跟生成证书的套打模板不一样，一个带底图，一个不带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底图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“导入人员”功能需要根据报名表的信息进行拆分，模拟人员操作进行自动执行，当顾问不存在时新增顾问信息，添加顾问时读取各基础资料对应的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ID,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比如所属公司、顾问类型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、性别、区域、培训项目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、认证级别、成绩等级等，当所属公司不存在，可以在基础资料组织机构里自动添加一个公司，并返回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，存入员工关联表</a:t>
            </a:r>
            <a:endParaRPr lang="en-US" altLang="zh-CN" sz="1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在“金蝶云顾问”有增加培训记录功能，可以添加培训记录，也可以生成证书，并发邮件功能</a:t>
            </a:r>
            <a:endParaRPr lang="en-US" altLang="zh-CN" sz="1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 API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接口给社区，社区这边抓取已经生成的电子证书，在社区可以查询证书，并可以下载证书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1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7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具体实现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批量证书生成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790574"/>
            <a:ext cx="5826125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12284" y="1178621"/>
            <a:ext cx="5384416" cy="36317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</a:rPr>
              <a:t>设计和实现思路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在培训项目新增页签“待办证书清单”，并新增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单据体， 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“待发电子证书清单”表类型选择“视图”，视图取数方式为：培训项目表和电子证书单据做关联的一个视图，取未生成证书的人员显示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由于批量处理生成证书，由于需要较长时间，所以需要进度条，防止服务端处理时间太久客户端不响应会造成异常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循环读取“待发电子证书清单”记录，对每条记录首先生成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PDF,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每条记录都会去执行方法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OnPrepareNotePrintData(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BOS.Core.DynamicForm.PlugIn.Args.PreparePrintDataEventArgs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e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),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当前记录的证书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ID,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e.DataObjects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里找，找到后对对应的数据重新赋值，比如将人名翻译为拼音，调用转换为拼音的插件，这条记录的所有值赋值然后返回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1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批量证书生成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关键实现代码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分享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4136" y="249137"/>
            <a:ext cx="1500728" cy="40010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获取模板</a:t>
            </a:r>
            <a:r>
              <a:rPr lang="en-US" altLang="zh-CN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endParaRPr lang="zh-CN" altLang="en-US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8" y="559549"/>
            <a:ext cx="6449310" cy="373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6" y="4322261"/>
            <a:ext cx="6492189" cy="247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339" y="756666"/>
            <a:ext cx="5048250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8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075" y="-142112"/>
            <a:ext cx="12848874" cy="71403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批量证书生成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-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关键实现代码</a:t>
            </a:r>
            <a:r>
              <a:rPr kumimoji="1" lang="zh-CN" altLang="en-US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分享</a:t>
            </a:r>
            <a:r>
              <a:rPr kumimoji="1" lang="en-US" altLang="zh-CN" sz="3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</a:t>
            </a:r>
            <a:endParaRPr kumimoji="1" lang="zh-CN" altLang="en-US" sz="32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文本框 56"/>
          <p:cNvSpPr txBox="1"/>
          <p:nvPr/>
        </p:nvSpPr>
        <p:spPr>
          <a:xfrm>
            <a:off x="402710" y="4241800"/>
            <a:ext cx="3648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rgbClr val="25C1F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212" y="541809"/>
            <a:ext cx="4544830" cy="40010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套</a:t>
            </a:r>
            <a:r>
              <a:rPr lang="zh-CN" altLang="en-US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打模板中的数据过滤和数据更新实现</a:t>
            </a:r>
            <a:endParaRPr lang="zh-CN" altLang="en-US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32680"/>
            <a:ext cx="6413500" cy="234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5512" y="440209"/>
            <a:ext cx="1725148" cy="40010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PDF</a:t>
            </a:r>
            <a:r>
              <a:rPr lang="zh-CN" altLang="en-US" sz="20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endParaRPr lang="zh-CN" altLang="en-US" sz="2000" b="1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8" y="887414"/>
            <a:ext cx="5162588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71084" y="3911600"/>
            <a:ext cx="5130416" cy="2585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代码实现说明：</a:t>
            </a:r>
            <a:endParaRPr kumimoji="1"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由于每个顾问的证书生成时都需要执行方法</a:t>
            </a:r>
            <a:r>
              <a:rPr lang="en-US" altLang="zh-CN" sz="1200" dirty="0" smtClean="0"/>
              <a:t>OnPrepareNotePrintData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因此循环执行生成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PDF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前，需要在</a:t>
            </a:r>
            <a:r>
              <a:rPr lang="en-US" altLang="zh-CN" sz="1200" dirty="0" smtClean="0"/>
              <a:t>OnPrepareNotePrintData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方法中的</a:t>
            </a:r>
            <a:r>
              <a:rPr lang="en-US" altLang="zh-CN" sz="1200" dirty="0" err="1"/>
              <a:t>e.DataObjects</a:t>
            </a:r>
            <a:r>
              <a:rPr lang="en-US" altLang="zh-CN" sz="1200" dirty="0"/>
              <a:t>[0</a:t>
            </a:r>
            <a:r>
              <a:rPr lang="en-US" altLang="zh-CN" sz="1200" dirty="0" smtClean="0"/>
              <a:t>]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中找到证书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为当前生成证书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的记录，然后赋值，找到后返回，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人名转换为拼音调第三方的开源插件，完成转换，并赋值给套打模板中用不到的别的字段代替，再套打模板设计时需选这个字段，并放到套打模板中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生成证书时调用平台生成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PDF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文件的方法，文件名为了不重复，同时便于查看，名称取名为</a:t>
            </a:r>
            <a:r>
              <a:rPr lang="en-US" altLang="zh-CN" sz="1200" dirty="0" smtClean="0"/>
              <a:t>“</a:t>
            </a:r>
            <a:r>
              <a:rPr lang="zh-CN" altLang="en-US" sz="1200" dirty="0" smtClean="0"/>
              <a:t>金蝶云</a:t>
            </a:r>
            <a:r>
              <a:rPr lang="zh-CN" altLang="en-US" sz="1200" dirty="0"/>
              <a:t>产品认证</a:t>
            </a:r>
            <a:r>
              <a:rPr lang="en-US" altLang="zh-CN" sz="1200" dirty="0" smtClean="0"/>
              <a:t>-“+</a:t>
            </a:r>
            <a:r>
              <a:rPr lang="zh-CN" altLang="en-US" sz="1200" dirty="0" smtClean="0"/>
              <a:t>证书获得人的名字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身份证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证书</a:t>
            </a:r>
            <a:r>
              <a:rPr lang="en-US" altLang="zh-CN" sz="1200" dirty="0" smtClean="0"/>
              <a:t>ID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生成的证书存放于“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CERTFILE</a:t>
            </a: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”下，每次证书生成后则存放于该目录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具体关键代码实现请参照截图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1" y="941917"/>
            <a:ext cx="6443890" cy="285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8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9145822"/>
  <p:tag name="MH_LIBRARY" val="GRAPHIC"/>
  <p:tag name="MH_ORDER" val="Rectangle 12"/>
</p:tagLst>
</file>

<file path=ppt/theme/theme1.xml><?xml version="1.0" encoding="utf-8"?>
<a:theme xmlns:a="http://schemas.openxmlformats.org/drawingml/2006/main" name="2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z="1400" smtClean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bg1"/>
        </a:solidFill>
      </a:spPr>
      <a:bodyPr wrap="square" rtlCol="0">
        <a:spAutoFit/>
      </a:bodyPr>
      <a:lstStyle>
        <a:defPPr algn="l">
          <a:defRPr sz="1400" b="1"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201710金蝶集团幻灯片模版（内部公开）</Template>
  <TotalTime>36975</TotalTime>
  <Words>2691</Words>
  <Application>Microsoft Office PowerPoint</Application>
  <PresentationFormat>自定义</PresentationFormat>
  <Paragraphs>181</Paragraphs>
  <Slides>18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2_2017中国管理全球论坛</vt:lpstr>
      <vt:lpstr>4_2017中国管理全球论坛</vt:lpstr>
      <vt:lpstr>金蝶云星空开发项目案例分享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金蝶集团 幻灯片模版</dc:title>
  <dc:creator>Windows User</dc:creator>
  <cp:lastModifiedBy>Windows 用户</cp:lastModifiedBy>
  <cp:revision>922</cp:revision>
  <dcterms:created xsi:type="dcterms:W3CDTF">2017-10-24T05:52:50Z</dcterms:created>
  <dcterms:modified xsi:type="dcterms:W3CDTF">2019-06-11T05:06:53Z</dcterms:modified>
</cp:coreProperties>
</file>